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91" r:id="rId2"/>
  </p:sldMasterIdLst>
  <p:notesMasterIdLst>
    <p:notesMasterId r:id="rId16"/>
  </p:notesMasterIdLst>
  <p:handoutMasterIdLst>
    <p:handoutMasterId r:id="rId17"/>
  </p:handoutMasterIdLst>
  <p:sldIdLst>
    <p:sldId id="257" r:id="rId3"/>
    <p:sldId id="294" r:id="rId4"/>
    <p:sldId id="278" r:id="rId5"/>
    <p:sldId id="287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296" r:id="rId14"/>
    <p:sldId id="299" r:id="rId15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CFFA7"/>
    <a:srgbClr val="66FF33"/>
    <a:srgbClr val="D6FFC9"/>
    <a:srgbClr val="B9FFA3"/>
    <a:srgbClr val="FFFFCC"/>
    <a:srgbClr val="CBECFD"/>
    <a:srgbClr val="FFF3F3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586" autoAdjust="0"/>
  </p:normalViewPr>
  <p:slideViewPr>
    <p:cSldViewPr snapToGrid="0" snapToObjects="1">
      <p:cViewPr>
        <p:scale>
          <a:sx n="60" d="100"/>
          <a:sy n="60" d="100"/>
        </p:scale>
        <p:origin x="-1003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</a:t>
          </a:r>
          <a:r>
            <a:rPr lang="en-ZA" sz="1800" b="1" smtClean="0">
              <a:latin typeface="Futura Md BT" panose="020B0602020204020303" pitchFamily="34" charset="0"/>
            </a:rPr>
            <a:t>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A66160D8-713A-416A-99B2-2E7954659CFA}" type="presOf" srcId="{97AC5849-DBA3-4490-97D0-497614889A9B}" destId="{A19471C5-63D2-42A3-BF3A-7D30636113F1}" srcOrd="0" destOrd="0" presId="urn:microsoft.com/office/officeart/2005/8/layout/process4"/>
    <dgm:cxn modelId="{F355E272-EC4B-4F03-B806-B3D0B356BCE7}" type="presOf" srcId="{C1A3A27D-4A8C-4DAD-A0C7-5EF26219D65B}" destId="{92CCB063-EC91-44E7-A15E-FF8A4C4DDC86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EFB2123B-F866-456B-A5D3-DCC912069527}" type="presOf" srcId="{6F5C4B9F-D09D-4FAF-AC9F-46B9A2CF75D6}" destId="{C24F73F5-020C-4D9E-A3C5-4C2BA88EFC25}" srcOrd="0" destOrd="0" presId="urn:microsoft.com/office/officeart/2005/8/layout/process4"/>
    <dgm:cxn modelId="{BBEDB102-9D92-4B7B-8E02-2CB8D78E1DB6}" type="presOf" srcId="{4CBF7E20-D64E-4E48-A472-65A1F5AF0988}" destId="{8EC21FBD-A0F6-4ED3-A6EE-0A269359EB7D}" srcOrd="0" destOrd="0" presId="urn:microsoft.com/office/officeart/2005/8/layout/process4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1EEE6B0B-F8B3-4975-BBF2-F1E2CA2713C6}" type="presOf" srcId="{896C3A8B-25EE-41A5-A1E2-2A779F3BAE3F}" destId="{CE847B37-6D19-43E3-9659-EF7C62624C23}" srcOrd="0" destOrd="0" presId="urn:microsoft.com/office/officeart/2005/8/layout/process4"/>
    <dgm:cxn modelId="{15CDBB75-47C7-41CC-9790-153FBA17F7E9}" type="presOf" srcId="{84B4CD7A-1476-43A1-89C7-1F11321FDED9}" destId="{684C944B-3E90-4D4E-8425-19E06C996C1F}" srcOrd="0" destOrd="0" presId="urn:microsoft.com/office/officeart/2005/8/layout/process4"/>
    <dgm:cxn modelId="{20D44C18-CD0B-4E96-998D-0F5B50A0EE62}" type="presOf" srcId="{E1E3DE66-05C7-4290-815D-84E598EFC8CB}" destId="{70AEE6A4-CEC1-4D17-B16E-A6AB76F82B57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0C19BBEA-9554-45DB-91AF-C1C9ADD5A6F6}" type="presOf" srcId="{9AED3A25-822F-4109-9147-762E40ADD92D}" destId="{BE226595-BDD5-4A89-9E52-91E0982E75EE}" srcOrd="0" destOrd="0" presId="urn:microsoft.com/office/officeart/2005/8/layout/process4"/>
    <dgm:cxn modelId="{CD01DE21-A2BC-4257-ABFB-24F2239679EF}" type="presParOf" srcId="{BE226595-BDD5-4A89-9E52-91E0982E75EE}" destId="{F6CA72E2-AEDB-4FF5-97F7-38CAB940D073}" srcOrd="0" destOrd="0" presId="urn:microsoft.com/office/officeart/2005/8/layout/process4"/>
    <dgm:cxn modelId="{03D3F1BB-B256-437E-9C38-BCCBC76F9736}" type="presParOf" srcId="{F6CA72E2-AEDB-4FF5-97F7-38CAB940D073}" destId="{70AEE6A4-CEC1-4D17-B16E-A6AB76F82B57}" srcOrd="0" destOrd="0" presId="urn:microsoft.com/office/officeart/2005/8/layout/process4"/>
    <dgm:cxn modelId="{59075278-7033-4FAE-A5BD-83D366C5E42B}" type="presParOf" srcId="{BE226595-BDD5-4A89-9E52-91E0982E75EE}" destId="{584F341E-D44E-406D-AD7D-E65E27EC4838}" srcOrd="1" destOrd="0" presId="urn:microsoft.com/office/officeart/2005/8/layout/process4"/>
    <dgm:cxn modelId="{7F8BE04E-9F46-48D7-A50C-A1E07FA024A2}" type="presParOf" srcId="{BE226595-BDD5-4A89-9E52-91E0982E75EE}" destId="{50670C99-2611-40F6-8A68-7C1EFD92F31D}" srcOrd="2" destOrd="0" presId="urn:microsoft.com/office/officeart/2005/8/layout/process4"/>
    <dgm:cxn modelId="{47500FDA-3BB6-4CBD-92F1-54FDE05C439E}" type="presParOf" srcId="{50670C99-2611-40F6-8A68-7C1EFD92F31D}" destId="{92CCB063-EC91-44E7-A15E-FF8A4C4DDC86}" srcOrd="0" destOrd="0" presId="urn:microsoft.com/office/officeart/2005/8/layout/process4"/>
    <dgm:cxn modelId="{09F91FE4-BF47-4432-B4AD-04ED00857CDB}" type="presParOf" srcId="{BE226595-BDD5-4A89-9E52-91E0982E75EE}" destId="{297CA12C-60B8-4C21-BCB1-54AD05DCE368}" srcOrd="3" destOrd="0" presId="urn:microsoft.com/office/officeart/2005/8/layout/process4"/>
    <dgm:cxn modelId="{300CED38-B652-4C0D-BAD5-104628E7A69C}" type="presParOf" srcId="{BE226595-BDD5-4A89-9E52-91E0982E75EE}" destId="{21BDCA20-281C-467D-B92C-5113DB390AA1}" srcOrd="4" destOrd="0" presId="urn:microsoft.com/office/officeart/2005/8/layout/process4"/>
    <dgm:cxn modelId="{A5259C8C-852B-4091-B59C-12E9328FA7EF}" type="presParOf" srcId="{21BDCA20-281C-467D-B92C-5113DB390AA1}" destId="{8EC21FBD-A0F6-4ED3-A6EE-0A269359EB7D}" srcOrd="0" destOrd="0" presId="urn:microsoft.com/office/officeart/2005/8/layout/process4"/>
    <dgm:cxn modelId="{FA93F4C9-91A4-4A18-9C19-C5E6C5440884}" type="presParOf" srcId="{BE226595-BDD5-4A89-9E52-91E0982E75EE}" destId="{5097D5B9-3430-4A07-9E40-D9E94BDEE240}" srcOrd="5" destOrd="0" presId="urn:microsoft.com/office/officeart/2005/8/layout/process4"/>
    <dgm:cxn modelId="{1398F977-9B25-44EB-96C1-0F3846C4E3A2}" type="presParOf" srcId="{BE226595-BDD5-4A89-9E52-91E0982E75EE}" destId="{2A495611-773A-4F51-9364-B1681ECA25FA}" srcOrd="6" destOrd="0" presId="urn:microsoft.com/office/officeart/2005/8/layout/process4"/>
    <dgm:cxn modelId="{692288A3-82CC-41BF-AC88-A0C3C343E7A2}" type="presParOf" srcId="{2A495611-773A-4F51-9364-B1681ECA25FA}" destId="{684C944B-3E90-4D4E-8425-19E06C996C1F}" srcOrd="0" destOrd="0" presId="urn:microsoft.com/office/officeart/2005/8/layout/process4"/>
    <dgm:cxn modelId="{CF7101FB-6E1F-4ADE-B81E-8E14CFBEF560}" type="presParOf" srcId="{BE226595-BDD5-4A89-9E52-91E0982E75EE}" destId="{A7E43AD8-17D8-4C03-A826-782735C63681}" srcOrd="7" destOrd="0" presId="urn:microsoft.com/office/officeart/2005/8/layout/process4"/>
    <dgm:cxn modelId="{B0E70A82-AA5B-4C64-AF52-798B27B8089D}" type="presParOf" srcId="{BE226595-BDD5-4A89-9E52-91E0982E75EE}" destId="{3F5146D1-6322-414E-8A5B-CD1D8B627F80}" srcOrd="8" destOrd="0" presId="urn:microsoft.com/office/officeart/2005/8/layout/process4"/>
    <dgm:cxn modelId="{DDFADC4A-1ADA-45BA-9439-A962D503C8DE}" type="presParOf" srcId="{3F5146D1-6322-414E-8A5B-CD1D8B627F80}" destId="{C24F73F5-020C-4D9E-A3C5-4C2BA88EFC25}" srcOrd="0" destOrd="0" presId="urn:microsoft.com/office/officeart/2005/8/layout/process4"/>
    <dgm:cxn modelId="{3C5CC26F-1E08-4FB5-8790-BA15AF135F16}" type="presParOf" srcId="{BE226595-BDD5-4A89-9E52-91E0982E75EE}" destId="{A9FAE2C3-0D20-4E3C-AC7D-04F296E91870}" srcOrd="9" destOrd="0" presId="urn:microsoft.com/office/officeart/2005/8/layout/process4"/>
    <dgm:cxn modelId="{6D0102BF-B9F6-40A0-9444-0BFF3C030C62}" type="presParOf" srcId="{BE226595-BDD5-4A89-9E52-91E0982E75EE}" destId="{A8D08FC3-53F6-4B81-B5E6-85162866632A}" srcOrd="10" destOrd="0" presId="urn:microsoft.com/office/officeart/2005/8/layout/process4"/>
    <dgm:cxn modelId="{B8F0E786-5C96-4D31-9A90-BD45EA69D000}" type="presParOf" srcId="{A8D08FC3-53F6-4B81-B5E6-85162866632A}" destId="{CE847B37-6D19-43E3-9659-EF7C62624C23}" srcOrd="0" destOrd="0" presId="urn:microsoft.com/office/officeart/2005/8/layout/process4"/>
    <dgm:cxn modelId="{CA8EE64D-FB9C-4CCB-814B-70C19CD462D9}" type="presParOf" srcId="{BE226595-BDD5-4A89-9E52-91E0982E75EE}" destId="{1C05CC98-07E3-4270-9A50-5ECF1344C4FF}" srcOrd="11" destOrd="0" presId="urn:microsoft.com/office/officeart/2005/8/layout/process4"/>
    <dgm:cxn modelId="{BCAF6C02-4B8D-4691-B75E-FDBA3F574E39}" type="presParOf" srcId="{BE226595-BDD5-4A89-9E52-91E0982E75EE}" destId="{6D22C6EC-C3D1-413B-BDAD-C210E11642B7}" srcOrd="12" destOrd="0" presId="urn:microsoft.com/office/officeart/2005/8/layout/process4"/>
    <dgm:cxn modelId="{CDDAA6A2-CA27-460D-86F7-9BDC6548F3EF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pPr/>
              <a:t>2014/03/12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702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33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40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53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48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0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77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79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93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348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244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78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>
                <a:solidFill>
                  <a:prstClr val="black"/>
                </a:solidFill>
              </a:rPr>
              <a:pPr/>
              <a:t>3/12/2014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48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3/12/2014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426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100667" y="2251074"/>
            <a:ext cx="672253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LETABA ECOSYSTEM SERVICES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CONSEQUENCES OF SCENARIOS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Greg Huggins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Nomad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03 April 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smtClean="0">
                <a:solidFill>
                  <a:prstClr val="white"/>
                </a:solidFill>
                <a:latin typeface="Futura Md BT" pitchFamily="34" charset="0"/>
              </a:rPr>
              <a:t>RESULTS PER EWR SITES: EWR 5 (KLEIN LETABA)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0949" y="1111200"/>
            <a:ext cx="6487301" cy="49675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3: Virtually no ecosystem services impacts.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4,6, 9,10: Reduced flows in the wet season will reduce abundance and suitability of some habitat. Some species associated with provisioning services impacted as well as regulating/cultural services  negative  impact.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5: Some provisioning services (fish species) but particularly regulating and cultural services are negatively  impacted 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762"/>
          <a:stretch/>
        </p:blipFill>
        <p:spPr bwMode="auto">
          <a:xfrm>
            <a:off x="0" y="1111200"/>
            <a:ext cx="2370949" cy="507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02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134"/>
          <a:stretch/>
        </p:blipFill>
        <p:spPr bwMode="auto">
          <a:xfrm>
            <a:off x="197209" y="1079500"/>
            <a:ext cx="8680091" cy="552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33338"/>
            <a:ext cx="8229600" cy="9191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mtClean="0">
                <a:solidFill>
                  <a:schemeClr val="bg1"/>
                </a:solidFill>
                <a:latin typeface="Futura Md BT" panose="020B0602020204020303" pitchFamily="34" charset="0"/>
              </a:rPr>
              <a:t>Summary of ranking per reach</a:t>
            </a:r>
            <a:endParaRPr lang="en-ZA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29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Reach Weighting</a:t>
            </a:r>
            <a:endParaRPr lang="en-ZA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351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latin typeface="Futura Md BT" panose="020B0602020204020303" pitchFamily="34" charset="0"/>
              </a:rPr>
              <a:t>The final step is the weight each of the river </a:t>
            </a:r>
            <a:r>
              <a:rPr lang="en-ZA" sz="2400" dirty="0" smtClean="0">
                <a:latin typeface="Futura Md BT" panose="020B0602020204020303" pitchFamily="34" charset="0"/>
              </a:rPr>
              <a:t>reach's relative </a:t>
            </a:r>
            <a:r>
              <a:rPr lang="en-ZA" sz="2400" dirty="0">
                <a:latin typeface="Futura Md BT" panose="020B0602020204020303" pitchFamily="34" charset="0"/>
              </a:rPr>
              <a:t>to each </a:t>
            </a:r>
            <a:r>
              <a:rPr lang="en-ZA" sz="2400" dirty="0" smtClean="0">
                <a:latin typeface="Futura Md BT" panose="020B0602020204020303" pitchFamily="34" charset="0"/>
              </a:rPr>
              <a:t>other – as follows. Reaches associated with EWR </a:t>
            </a:r>
            <a:r>
              <a:rPr lang="en-ZA" sz="2400" dirty="0" smtClean="0">
                <a:latin typeface="Futura Md BT" panose="020B0602020204020303" pitchFamily="34" charset="0"/>
              </a:rPr>
              <a:t>3 </a:t>
            </a:r>
            <a:r>
              <a:rPr lang="en-ZA" sz="2400" dirty="0" smtClean="0">
                <a:latin typeface="Futura Md BT" panose="020B0602020204020303" pitchFamily="34" charset="0"/>
              </a:rPr>
              <a:t>scored the highest as they had the greatest numbers of people and broadest range of ecosystem services associated.  This was followed by EWR 4. The site is in the </a:t>
            </a:r>
            <a:r>
              <a:rPr lang="en-ZA" sz="2400" dirty="0" err="1" smtClean="0">
                <a:latin typeface="Futura Md BT" panose="020B0602020204020303" pitchFamily="34" charset="0"/>
              </a:rPr>
              <a:t>Letaba</a:t>
            </a:r>
            <a:r>
              <a:rPr lang="en-ZA" sz="2400" dirty="0" smtClean="0">
                <a:latin typeface="Futura Md BT" panose="020B0602020204020303" pitchFamily="34" charset="0"/>
              </a:rPr>
              <a:t> Reserve and  includes associated reaches with  high significance usage.  As linkage to use and associated value falls off so too does the reach weighting  </a:t>
            </a:r>
          </a:p>
          <a:p>
            <a:pPr marL="0" indent="0">
              <a:buNone/>
            </a:pPr>
            <a:endParaRPr lang="en-ZA" dirty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en-ZA" dirty="0" smtClean="0"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en-ZA" dirty="0">
              <a:latin typeface="Futura Md BT" panose="020B0602020204020303" pitchFamily="34" charset="0"/>
            </a:endParaRPr>
          </a:p>
          <a:p>
            <a:endParaRPr lang="en-ZA" dirty="0">
              <a:latin typeface="Futura Md BT" panose="020B06020202040203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68495"/>
              </p:ext>
            </p:extLst>
          </p:nvPr>
        </p:nvGraphicFramePr>
        <p:xfrm>
          <a:off x="382772" y="4081562"/>
          <a:ext cx="8229600" cy="2169160"/>
        </p:xfrm>
        <a:graphic>
          <a:graphicData uri="http://schemas.openxmlformats.org/drawingml/2006/table">
            <a:tbl>
              <a:tblPr firstRow="1" firstCol="1" bandRow="1"/>
              <a:tblGrid>
                <a:gridCol w="1366114"/>
                <a:gridCol w="2294412"/>
                <a:gridCol w="3339572"/>
                <a:gridCol w="122950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EWR site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SCI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Ecosystem Services Rank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Weight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EWR 1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Low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4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0.133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EWR 3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High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1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0.223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EWR 4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High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2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0.191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EWR 7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Low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4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0.134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EWR 2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Moderate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0.185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>
                          <a:effectLst/>
                          <a:latin typeface="Arial"/>
                          <a:ea typeface="Times New Roman"/>
                          <a:cs typeface="Calibri"/>
                        </a:rPr>
                        <a:t>EWR 5</a:t>
                      </a:r>
                      <a:endParaRPr lang="en-ZA" sz="1800" kern="1400" spc="25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400" spc="25" dirty="0">
                          <a:effectLst/>
                          <a:latin typeface="Arial"/>
                          <a:ea typeface="Times New Roman"/>
                          <a:cs typeface="Calibri"/>
                        </a:rPr>
                        <a:t>Low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4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400" spc="25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0.134</a:t>
                      </a:r>
                      <a:endParaRPr lang="en-ZA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590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76"/>
          <a:stretch/>
        </p:blipFill>
        <p:spPr bwMode="auto">
          <a:xfrm>
            <a:off x="5486400" y="743827"/>
            <a:ext cx="3218712" cy="59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134"/>
          <a:stretch/>
        </p:blipFill>
        <p:spPr bwMode="auto">
          <a:xfrm>
            <a:off x="372141" y="1190848"/>
            <a:ext cx="4631660" cy="29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4300" y="1346200"/>
            <a:ext cx="119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smtClean="0">
                <a:latin typeface="Futura Md BT" panose="020B0602020204020303" pitchFamily="34" charset="0"/>
              </a:rPr>
              <a:t>PES</a:t>
            </a:r>
          </a:p>
          <a:p>
            <a:r>
              <a:rPr lang="en-ZA" sz="2200" smtClean="0">
                <a:latin typeface="Futura Md BT" panose="020B0602020204020303" pitchFamily="34" charset="0"/>
              </a:rPr>
              <a:t>Sc 3</a:t>
            </a:r>
          </a:p>
          <a:p>
            <a:endParaRPr lang="en-ZA" sz="2200">
              <a:latin typeface="Futura Md BT" panose="020B0602020204020303" pitchFamily="34" charset="0"/>
            </a:endParaRPr>
          </a:p>
          <a:p>
            <a:endParaRPr lang="en-ZA" sz="2200" smtClean="0">
              <a:latin typeface="Futura Md BT" panose="020B0602020204020303" pitchFamily="34" charset="0"/>
            </a:endParaRPr>
          </a:p>
          <a:p>
            <a:endParaRPr lang="en-ZA" sz="2200">
              <a:latin typeface="Futura Md BT" panose="020B0602020204020303" pitchFamily="34" charset="0"/>
            </a:endParaRPr>
          </a:p>
          <a:p>
            <a:r>
              <a:rPr lang="en-ZA" sz="2200" smtClean="0">
                <a:latin typeface="Futura Md BT" panose="020B0602020204020303" pitchFamily="34" charset="0"/>
              </a:rPr>
              <a:t>Sc 9,10</a:t>
            </a:r>
          </a:p>
          <a:p>
            <a:r>
              <a:rPr lang="en-ZA" sz="2200" smtClean="0">
                <a:latin typeface="Futura Md BT" panose="020B0602020204020303" pitchFamily="34" charset="0"/>
              </a:rPr>
              <a:t>Sc 4</a:t>
            </a:r>
          </a:p>
          <a:p>
            <a:r>
              <a:rPr lang="en-ZA" sz="2200" smtClean="0">
                <a:latin typeface="Futura Md BT" panose="020B0602020204020303" pitchFamily="34" charset="0"/>
              </a:rPr>
              <a:t>Sc 6</a:t>
            </a:r>
            <a:endParaRPr lang="en-ZA" sz="2200">
              <a:latin typeface="Futura Md BT" panose="020B0602020204020303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3338"/>
            <a:ext cx="8229600" cy="9191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mtClean="0">
                <a:solidFill>
                  <a:schemeClr val="bg1"/>
                </a:solidFill>
                <a:latin typeface="Futura Md BT" panose="020B0602020204020303" pitchFamily="34" charset="0"/>
              </a:rPr>
              <a:t>Ranking for the Letaba system</a:t>
            </a:r>
            <a:endParaRPr lang="en-ZA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9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32077-F3FA-4D9A-B13B-0D03C25F0098}" type="slidenum">
              <a:rPr lang="en-US" altLang="en-US" sz="1800">
                <a:latin typeface="Calibri" pitchFamily="34" charset="0"/>
              </a:rPr>
              <a:pPr/>
              <a:t>2</a:t>
            </a:fld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altLang="en-US" sz="3600" b="1" smtClean="0">
                <a:solidFill>
                  <a:schemeClr val="bg1"/>
                </a:solidFill>
                <a:latin typeface="Futura Md BT" pitchFamily="34" charset="0"/>
              </a:rPr>
              <a:t>NWRCS </a:t>
            </a:r>
            <a:r>
              <a:rPr lang="en-ZA" altLang="en-US" sz="3600" b="1" dirty="0" smtClean="0">
                <a:solidFill>
                  <a:schemeClr val="bg1"/>
                </a:solidFill>
                <a:latin typeface="Futura Md BT" pitchFamily="34" charset="0"/>
              </a:rPr>
              <a:t>integrated steps</a:t>
            </a:r>
            <a:endParaRPr lang="en-ZA" altLang="en-US" sz="36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0645605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-Point Star 6"/>
          <p:cNvSpPr/>
          <p:nvPr/>
        </p:nvSpPr>
        <p:spPr>
          <a:xfrm>
            <a:off x="476250" y="3094323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50" y="587533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  Ecosystem Services : </a:t>
            </a:r>
            <a:r>
              <a:rPr lang="en-Z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Where does it fit in?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32636" y="596582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0" name="6-Point Star 9"/>
          <p:cNvSpPr/>
          <p:nvPr/>
        </p:nvSpPr>
        <p:spPr>
          <a:xfrm>
            <a:off x="476250" y="820738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1" name="6-Point Star 10"/>
          <p:cNvSpPr/>
          <p:nvPr/>
        </p:nvSpPr>
        <p:spPr>
          <a:xfrm>
            <a:off x="484301" y="3867209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90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66" y="0"/>
            <a:ext cx="7471611" cy="1143000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Ecosystem Services</a:t>
            </a:r>
            <a:endParaRPr lang="en-ZA" b="1" dirty="0">
              <a:solidFill>
                <a:schemeClr val="bg1"/>
              </a:solidFill>
              <a:latin typeface="Futura Md BT" panose="020B0602020204020303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59941"/>
            <a:ext cx="8699500" cy="4822743"/>
          </a:xfrm>
        </p:spPr>
        <p:txBody>
          <a:bodyPr vert="horz" lIns="91440" tIns="45720" rIns="91440" bIns="45720" rtlCol="0">
            <a:noAutofit/>
          </a:bodyPr>
          <a:lstStyle/>
          <a:p>
            <a:pPr marL="342000">
              <a:lnSpc>
                <a:spcPct val="120000"/>
              </a:lnSpc>
              <a:spcBef>
                <a:spcPts val="0"/>
              </a:spcBef>
            </a:pPr>
            <a:r>
              <a:rPr lang="en-ZA" sz="2400" dirty="0" smtClean="0">
                <a:latin typeface="Futura Md BT" panose="020B0602020204020303" pitchFamily="34" charset="0"/>
                <a:cs typeface="Arial" pitchFamily="34" charset="0"/>
              </a:rPr>
              <a:t>Ecosystem Services </a:t>
            </a:r>
            <a:r>
              <a:rPr lang="en-ZA" sz="2400" dirty="0">
                <a:latin typeface="Futura Md BT" panose="020B0602020204020303" pitchFamily="34" charset="0"/>
                <a:cs typeface="Arial" pitchFamily="34" charset="0"/>
              </a:rPr>
              <a:t>are the goods and services provided by the river (and associated ecological systems) that result in a value being produced for consumers. </a:t>
            </a:r>
            <a:endParaRPr lang="en-ZA" sz="2400" dirty="0" smtClean="0">
              <a:latin typeface="Futura Md BT" panose="020B0602020204020303" pitchFamily="34" charset="0"/>
              <a:cs typeface="Arial" pitchFamily="34" charset="0"/>
            </a:endParaRPr>
          </a:p>
          <a:p>
            <a:pPr marL="342000">
              <a:lnSpc>
                <a:spcPct val="120000"/>
              </a:lnSpc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itchFamily="34" charset="0"/>
              </a:rPr>
              <a:t>Evaluate changes to Ecosystem Services against scenarios in expert </a:t>
            </a:r>
            <a:r>
              <a:rPr lang="en-ZA" sz="2400">
                <a:latin typeface="Futura Md BT" panose="020B0602020204020303" pitchFamily="34" charset="0"/>
                <a:cs typeface="Arial" pitchFamily="34" charset="0"/>
              </a:rPr>
              <a:t>workshop </a:t>
            </a:r>
            <a:r>
              <a:rPr lang="en-ZA" sz="2400" smtClean="0">
                <a:latin typeface="Futura Md BT" panose="020B0602020204020303" pitchFamily="34" charset="0"/>
                <a:cs typeface="Arial" pitchFamily="34" charset="0"/>
              </a:rPr>
              <a:t>that </a:t>
            </a:r>
            <a:r>
              <a:rPr lang="en-ZA" sz="2400" dirty="0" smtClean="0">
                <a:latin typeface="Futura Md BT" panose="020B0602020204020303" pitchFamily="34" charset="0"/>
                <a:cs typeface="Arial" pitchFamily="34" charset="0"/>
              </a:rPr>
              <a:t>identifies </a:t>
            </a:r>
            <a:r>
              <a:rPr lang="en-ZA" sz="2400" dirty="0">
                <a:latin typeface="Futura Md BT" panose="020B0602020204020303" pitchFamily="34" charset="0"/>
                <a:cs typeface="Arial" pitchFamily="34" charset="0"/>
              </a:rPr>
              <a:t>the potential change that each of the key Ecosystem Services may undergo in the each of the scenarios </a:t>
            </a:r>
          </a:p>
          <a:p>
            <a:pPr marL="342000">
              <a:lnSpc>
                <a:spcPct val="120000"/>
              </a:lnSpc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itchFamily="34" charset="0"/>
              </a:rPr>
              <a:t>This is done at a species level for provisioning services or at disaggregated services level for regulating </a:t>
            </a:r>
            <a:r>
              <a:rPr lang="en-ZA" sz="2400" dirty="0" smtClean="0">
                <a:latin typeface="Futura Md BT" panose="020B0602020204020303" pitchFamily="34" charset="0"/>
                <a:cs typeface="Arial" pitchFamily="34" charset="0"/>
              </a:rPr>
              <a:t>services.  </a:t>
            </a:r>
            <a:endParaRPr lang="en-ZA" sz="2400" dirty="0">
              <a:latin typeface="Futura Md BT" panose="020B0602020204020303" pitchFamily="34" charset="0"/>
              <a:cs typeface="Arial" pitchFamily="34" charset="0"/>
            </a:endParaRPr>
          </a:p>
          <a:p>
            <a:pPr marL="342000">
              <a:lnSpc>
                <a:spcPct val="120000"/>
              </a:lnSpc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itchFamily="34" charset="0"/>
              </a:rPr>
              <a:t>The potential change will be noted as a factor and used in later calculations.  For example, no change = 1, a 50% increase = 1.5, and a 20% decrease = 0.8. </a:t>
            </a:r>
          </a:p>
          <a:p>
            <a:pPr marL="342000">
              <a:lnSpc>
                <a:spcPct val="120000"/>
              </a:lnSpc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itchFamily="34" charset="0"/>
              </a:rPr>
              <a:t>These are linked to river reaches. </a:t>
            </a:r>
          </a:p>
        </p:txBody>
      </p:sp>
    </p:spTree>
    <p:extLst>
      <p:ext uri="{BB962C8B-B14F-4D97-AF65-F5344CB8AC3E}">
        <p14:creationId xmlns="" xmlns:p14="http://schemas.microsoft.com/office/powerpoint/2010/main" val="11766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94"/>
            <a:ext cx="8229600" cy="752356"/>
          </a:xfrm>
        </p:spPr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Scenario Impact</a:t>
            </a:r>
            <a:endParaRPr lang="en-ZA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704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ZA" sz="2400" dirty="0" smtClean="0">
                <a:latin typeface="Futura Md BT" panose="020B0602020204020303" pitchFamily="34" charset="0"/>
              </a:rPr>
              <a:t>The model is used to </a:t>
            </a:r>
            <a:r>
              <a:rPr lang="en-ZA" sz="2400" dirty="0">
                <a:latin typeface="Futura Md BT" panose="020B0602020204020303" pitchFamily="34" charset="0"/>
              </a:rPr>
              <a:t>c</a:t>
            </a:r>
            <a:r>
              <a:rPr lang="en-ZA" sz="2400" dirty="0" smtClean="0">
                <a:latin typeface="Futura Md BT" panose="020B0602020204020303" pitchFamily="34" charset="0"/>
              </a:rPr>
              <a:t>ombine the various  subsets (e.g. species) and rate each of the “categories” i.e. each </a:t>
            </a:r>
            <a:r>
              <a:rPr lang="en-ZA" sz="2400" dirty="0">
                <a:latin typeface="Futura Md BT" panose="020B0602020204020303" pitchFamily="34" charset="0"/>
              </a:rPr>
              <a:t>of </a:t>
            </a:r>
            <a:r>
              <a:rPr lang="en-ZA" sz="2400" dirty="0" smtClean="0">
                <a:latin typeface="Futura Md BT" panose="020B0602020204020303" pitchFamily="34" charset="0"/>
              </a:rPr>
              <a:t>provisioning services, cultural services,  regulating services,  supporting services would then have a summarised rate relative to “1”.</a:t>
            </a:r>
          </a:p>
          <a:p>
            <a:pPr>
              <a:lnSpc>
                <a:spcPct val="120000"/>
              </a:lnSpc>
            </a:pPr>
            <a:r>
              <a:rPr lang="en-ZA" sz="2400" dirty="0" smtClean="0">
                <a:latin typeface="Futura Md BT" panose="020B0602020204020303" pitchFamily="34" charset="0"/>
              </a:rPr>
              <a:t>Each of the categories is weighted. This is related to the significance </a:t>
            </a:r>
            <a:r>
              <a:rPr lang="en-ZA" sz="2400" dirty="0">
                <a:latin typeface="Futura Md BT" panose="020B0602020204020303" pitchFamily="34" charset="0"/>
              </a:rPr>
              <a:t>of </a:t>
            </a:r>
            <a:r>
              <a:rPr lang="en-ZA" sz="2400" dirty="0" smtClean="0">
                <a:latin typeface="Futura Md BT" panose="020B0602020204020303" pitchFamily="34" charset="0"/>
              </a:rPr>
              <a:t>the impact </a:t>
            </a:r>
            <a:r>
              <a:rPr lang="en-ZA" sz="2400" dirty="0">
                <a:latin typeface="Futura Md BT" panose="020B0602020204020303" pitchFamily="34" charset="0"/>
              </a:rPr>
              <a:t>– driver is </a:t>
            </a:r>
            <a:r>
              <a:rPr lang="en-ZA" sz="2400" dirty="0" smtClean="0">
                <a:latin typeface="Futura Md BT" panose="020B0602020204020303" pitchFamily="34" charset="0"/>
              </a:rPr>
              <a:t>often intensity </a:t>
            </a:r>
            <a:r>
              <a:rPr lang="en-ZA" sz="2400" dirty="0">
                <a:latin typeface="Futura Md BT" panose="020B0602020204020303" pitchFamily="34" charset="0"/>
              </a:rPr>
              <a:t>of </a:t>
            </a:r>
            <a:r>
              <a:rPr lang="en-ZA" sz="2400" dirty="0" smtClean="0">
                <a:latin typeface="Futura Md BT" panose="020B0602020204020303" pitchFamily="34" charset="0"/>
              </a:rPr>
              <a:t>utilisation/importance of service - and score overall. </a:t>
            </a:r>
          </a:p>
          <a:p>
            <a:pPr>
              <a:lnSpc>
                <a:spcPct val="120000"/>
              </a:lnSpc>
            </a:pPr>
            <a:r>
              <a:rPr lang="en-ZA" sz="2400" dirty="0" smtClean="0">
                <a:latin typeface="Futura Md BT" panose="020B0602020204020303" pitchFamily="34" charset="0"/>
              </a:rPr>
              <a:t>Each river reach will have a score per scenario.</a:t>
            </a:r>
          </a:p>
          <a:p>
            <a:pPr>
              <a:lnSpc>
                <a:spcPct val="120000"/>
              </a:lnSpc>
            </a:pPr>
            <a:r>
              <a:rPr lang="en-ZA" sz="2400" dirty="0" smtClean="0">
                <a:latin typeface="Futura Md BT" panose="020B0602020204020303" pitchFamily="34" charset="0"/>
              </a:rPr>
              <a:t>The final step is the weight each of the river reach sites relative to each other.</a:t>
            </a:r>
          </a:p>
          <a:p>
            <a:pPr>
              <a:lnSpc>
                <a:spcPct val="120000"/>
              </a:lnSpc>
            </a:pPr>
            <a:endParaRPr lang="en-ZA" sz="24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4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2600" b="1" smtClean="0">
                <a:solidFill>
                  <a:prstClr val="white"/>
                </a:solidFill>
                <a:latin typeface="Futura Md BT" pitchFamily="34" charset="0"/>
              </a:rPr>
              <a:t>RESULTS PER EWR SITES: EWR 1 (LETABA)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4100" y="1009600"/>
            <a:ext cx="5384800" cy="40429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mtClean="0">
                <a:solidFill>
                  <a:prstClr val="black"/>
                </a:solidFill>
                <a:latin typeface="Futura Md BT" panose="020B0602020204020303" pitchFamily="34" charset="0"/>
              </a:rPr>
              <a:t>Sc. 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3 is similar to the present </a:t>
            </a:r>
            <a:r>
              <a:rPr lang="en-GB" dirty="0" smtClean="0">
                <a:solidFill>
                  <a:prstClr val="black"/>
                </a:solidFill>
                <a:latin typeface="Futura Md BT" panose="020B0602020204020303" pitchFamily="34" charset="0"/>
              </a:rPr>
              <a:t>day although some very marginal improvement in provisioning services.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  <a:latin typeface="Futura Md BT" panose="020B0602020204020303" pitchFamily="34" charset="0"/>
              </a:rPr>
              <a:t>All other Scenarios have very marginal negative impacts mostly related to regulating services and associated water quality.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9" y="1009601"/>
            <a:ext cx="2548361" cy="45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02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smtClean="0">
                <a:solidFill>
                  <a:prstClr val="white"/>
                </a:solidFill>
                <a:latin typeface="Futura Md BT" pitchFamily="34" charset="0"/>
              </a:rPr>
              <a:t>RESULTS PER EWR SITES: EWR 3 (LETABA)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9600" y="1228794"/>
            <a:ext cx="5905500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6: Reduced high flows  impact Regulating Services in negative manner.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4, 5, 9:  marginal negative impact in some provisioning services and moderate negative for regulating services negative f.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3: marginal positive impact associated with improved provisioning services.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144" b="6084"/>
          <a:stretch/>
        </p:blipFill>
        <p:spPr bwMode="auto">
          <a:xfrm>
            <a:off x="441731" y="956931"/>
            <a:ext cx="2492855" cy="44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068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smtClean="0">
                <a:solidFill>
                  <a:prstClr val="white"/>
                </a:solidFill>
                <a:latin typeface="Futura Md BT" pitchFamily="34" charset="0"/>
              </a:rPr>
              <a:t>RESULTS PER EWR SITES: EWR 4 (LETABA)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4345" y="1009599"/>
            <a:ext cx="6460755" cy="49675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mtClean="0">
                <a:solidFill>
                  <a:prstClr val="black"/>
                </a:solidFill>
                <a:latin typeface="Futura Md BT" panose="020B0602020204020303" pitchFamily="34" charset="0"/>
              </a:rPr>
              <a:t>Scenario 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3 has least negative impact. Minor negative impact on regulating services but others remain virtually as per status quo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6, 9, 10: Reduced flows will impact negatively on the regulating services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4,5: </a:t>
            </a:r>
            <a:r>
              <a:rPr lang="en-ZA" dirty="0">
                <a:solidFill>
                  <a:prstClr val="black"/>
                </a:solidFill>
                <a:latin typeface="Futura Md BT" panose="020B0602020204020303" pitchFamily="34" charset="0"/>
              </a:rPr>
              <a:t>Regulating services, particularly those associated with waste assimilation and dilution, as well as stream flow regulation were anticipated as being fairly heavily compromised under </a:t>
            </a:r>
            <a:r>
              <a:rPr lang="en-ZA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ZA" dirty="0">
                <a:solidFill>
                  <a:prstClr val="black"/>
                </a:solidFill>
                <a:latin typeface="Futura Md BT" panose="020B0602020204020303" pitchFamily="34" charset="0"/>
              </a:rPr>
              <a:t> 4/5</a:t>
            </a:r>
            <a:endParaRPr lang="en-GB" dirty="0">
              <a:solidFill>
                <a:prstClr val="black"/>
              </a:solidFill>
              <a:latin typeface="Futura Md BT" panose="020B06020202040203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206" b="3935"/>
          <a:stretch/>
        </p:blipFill>
        <p:spPr bwMode="auto">
          <a:xfrm>
            <a:off x="418252" y="1009599"/>
            <a:ext cx="2176093" cy="451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857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smtClean="0">
                <a:solidFill>
                  <a:prstClr val="white"/>
                </a:solidFill>
                <a:latin typeface="Futura Md BT" pitchFamily="34" charset="0"/>
              </a:rPr>
              <a:t>RESULTS PER EWR SITES: EWR 7 (LETABA)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3442" y="1009599"/>
            <a:ext cx="5971658" cy="54107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All scenarios were seen as potentially negative.  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Regulating services, particularly those associated with waste assimilation and dilution, as well as stream flow regulation were anticipated as being compromised under </a:t>
            </a: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4/5 and 6 as well as 9 an10, 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3 has least negative impact. Some provisioning services improve marginally but not enough to translate into overall positive </a:t>
            </a:r>
            <a:r>
              <a:rPr lang="en-GB">
                <a:solidFill>
                  <a:prstClr val="black"/>
                </a:solidFill>
                <a:latin typeface="Futura Md BT" panose="020B0602020204020303" pitchFamily="34" charset="0"/>
              </a:rPr>
              <a:t>impact </a:t>
            </a: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580"/>
          <a:stretch/>
        </p:blipFill>
        <p:spPr bwMode="auto">
          <a:xfrm>
            <a:off x="546950" y="839972"/>
            <a:ext cx="2536492" cy="478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643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smtClean="0">
                <a:solidFill>
                  <a:prstClr val="white"/>
                </a:solidFill>
                <a:latin typeface="Futura Md BT" pitchFamily="34" charset="0"/>
              </a:rPr>
              <a:t>RESULTS PER EWR SITES: EWR 2 (LETSITELE)</a:t>
            </a:r>
            <a:endParaRPr lang="en-ZA" altLang="en-US" sz="2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0500" y="1200128"/>
            <a:ext cx="6223000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3, 4, 9,10 have virtually no ecosystem services associated impacts.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dirty="0">
              <a:solidFill>
                <a:prstClr val="black"/>
              </a:solidFill>
              <a:latin typeface="Futura Md BT" panose="020B0602020204020303" pitchFamily="34" charset="0"/>
            </a:endParaRP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prstClr val="black"/>
                </a:solidFill>
                <a:latin typeface="Futura Md BT" panose="020B0602020204020303" pitchFamily="34" charset="0"/>
              </a:rPr>
              <a:t>Sc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 5, 6: </a:t>
            </a:r>
            <a:r>
              <a:rPr lang="en-ZA" dirty="0">
                <a:solidFill>
                  <a:prstClr val="black"/>
                </a:solidFill>
                <a:latin typeface="Futura Md BT" panose="020B0602020204020303" pitchFamily="34" charset="0"/>
              </a:rPr>
              <a:t>regarded as being marginally negative.  Here the provisioning (mostly fish) and regulating services as well as supporting services were regarded as being negatively impacted but only to limited extent</a:t>
            </a:r>
            <a:r>
              <a:rPr lang="en-GB" dirty="0">
                <a:solidFill>
                  <a:prstClr val="black"/>
                </a:solidFill>
                <a:latin typeface="Futura Md BT" panose="020B0602020204020303" pitchFamily="34" charset="0"/>
              </a:rPr>
              <a:t>. Some floral species would have a marginally positive impact.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299"/>
            <a:ext cx="254793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763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860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Slide 2</vt:lpstr>
      <vt:lpstr>Ecosystem Services</vt:lpstr>
      <vt:lpstr>Scenario Impact</vt:lpstr>
      <vt:lpstr>Slide 5</vt:lpstr>
      <vt:lpstr>Slide 6</vt:lpstr>
      <vt:lpstr>Slide 7</vt:lpstr>
      <vt:lpstr>Slide 8</vt:lpstr>
      <vt:lpstr>Slide 9</vt:lpstr>
      <vt:lpstr>Slide 10</vt:lpstr>
      <vt:lpstr>Slide 11</vt:lpstr>
      <vt:lpstr>Reach Weighting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nengovhelar</cp:lastModifiedBy>
  <cp:revision>141</cp:revision>
  <cp:lastPrinted>2013-10-30T08:24:30Z</cp:lastPrinted>
  <dcterms:created xsi:type="dcterms:W3CDTF">2012-08-01T10:33:21Z</dcterms:created>
  <dcterms:modified xsi:type="dcterms:W3CDTF">2014-03-12T11:48:41Z</dcterms:modified>
</cp:coreProperties>
</file>